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98" r:id="rId3"/>
    <p:sldId id="258" r:id="rId4"/>
    <p:sldId id="30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2" d="100"/>
          <a:sy n="102" d="100"/>
        </p:scale>
        <p:origin x="14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46EA2-264A-4A9C-B45F-CB579B2197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7C4C31-06CE-4C3B-9749-8FC59A997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C47F92-92CB-43F3-968F-023EB408305F}"/>
              </a:ext>
            </a:extLst>
          </p:cNvPr>
          <p:cNvSpPr>
            <a:spLocks noGrp="1"/>
          </p:cNvSpPr>
          <p:nvPr>
            <p:ph type="dt" sz="half" idx="10"/>
          </p:nvPr>
        </p:nvSpPr>
        <p:spPr/>
        <p:txBody>
          <a:bodyPr/>
          <a:lstStyle/>
          <a:p>
            <a:fld id="{CC7BB529-96F9-476A-BA09-0268138F06D6}" type="datetimeFigureOut">
              <a:rPr lang="en-US" smtClean="0"/>
              <a:t>2/6/2022</a:t>
            </a:fld>
            <a:endParaRPr lang="en-US"/>
          </a:p>
        </p:txBody>
      </p:sp>
      <p:sp>
        <p:nvSpPr>
          <p:cNvPr id="5" name="Footer Placeholder 4">
            <a:extLst>
              <a:ext uri="{FF2B5EF4-FFF2-40B4-BE49-F238E27FC236}">
                <a16:creationId xmlns:a16="http://schemas.microsoft.com/office/drawing/2014/main" id="{8523DE9C-55BF-4B41-A851-1B4F6AD8D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6328B-BE5D-4C0A-9A00-4E852F4EAA98}"/>
              </a:ext>
            </a:extLst>
          </p:cNvPr>
          <p:cNvSpPr>
            <a:spLocks noGrp="1"/>
          </p:cNvSpPr>
          <p:nvPr>
            <p:ph type="sldNum" sz="quarter" idx="12"/>
          </p:nvPr>
        </p:nvSpPr>
        <p:spPr/>
        <p:txBody>
          <a:bodyPr/>
          <a:lstStyle/>
          <a:p>
            <a:fld id="{358EA2DC-F482-4583-B474-046027AB5CF4}" type="slidenum">
              <a:rPr lang="en-US" smtClean="0"/>
              <a:t>‹#›</a:t>
            </a:fld>
            <a:endParaRPr lang="en-US"/>
          </a:p>
        </p:txBody>
      </p:sp>
    </p:spTree>
    <p:extLst>
      <p:ext uri="{BB962C8B-B14F-4D97-AF65-F5344CB8AC3E}">
        <p14:creationId xmlns:p14="http://schemas.microsoft.com/office/powerpoint/2010/main" val="2502707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18DB4-4F84-42ED-A17D-6EC4D77BDF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D92931-0C0F-4ECF-BCFA-41DD127A2C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DC661-6AF5-4AA0-B000-0BC797011016}"/>
              </a:ext>
            </a:extLst>
          </p:cNvPr>
          <p:cNvSpPr>
            <a:spLocks noGrp="1"/>
          </p:cNvSpPr>
          <p:nvPr>
            <p:ph type="dt" sz="half" idx="10"/>
          </p:nvPr>
        </p:nvSpPr>
        <p:spPr/>
        <p:txBody>
          <a:bodyPr/>
          <a:lstStyle/>
          <a:p>
            <a:fld id="{CC7BB529-96F9-476A-BA09-0268138F06D6}" type="datetimeFigureOut">
              <a:rPr lang="en-US" smtClean="0"/>
              <a:t>2/6/2022</a:t>
            </a:fld>
            <a:endParaRPr lang="en-US"/>
          </a:p>
        </p:txBody>
      </p:sp>
      <p:sp>
        <p:nvSpPr>
          <p:cNvPr id="5" name="Footer Placeholder 4">
            <a:extLst>
              <a:ext uri="{FF2B5EF4-FFF2-40B4-BE49-F238E27FC236}">
                <a16:creationId xmlns:a16="http://schemas.microsoft.com/office/drawing/2014/main" id="{2DDB6943-3379-42AF-8013-EB5B1C282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2F4A8-4235-4891-BAF1-257508367B50}"/>
              </a:ext>
            </a:extLst>
          </p:cNvPr>
          <p:cNvSpPr>
            <a:spLocks noGrp="1"/>
          </p:cNvSpPr>
          <p:nvPr>
            <p:ph type="sldNum" sz="quarter" idx="12"/>
          </p:nvPr>
        </p:nvSpPr>
        <p:spPr/>
        <p:txBody>
          <a:bodyPr/>
          <a:lstStyle/>
          <a:p>
            <a:fld id="{358EA2DC-F482-4583-B474-046027AB5CF4}" type="slidenum">
              <a:rPr lang="en-US" smtClean="0"/>
              <a:t>‹#›</a:t>
            </a:fld>
            <a:endParaRPr lang="en-US"/>
          </a:p>
        </p:txBody>
      </p:sp>
    </p:spTree>
    <p:extLst>
      <p:ext uri="{BB962C8B-B14F-4D97-AF65-F5344CB8AC3E}">
        <p14:creationId xmlns:p14="http://schemas.microsoft.com/office/powerpoint/2010/main" val="215650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18EF4-98B8-476A-A8C0-87ECBF6E2F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6C3F6F-42E5-423E-8972-5A2AC135D4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60AFC-C98B-463C-A418-EDDFF33853AA}"/>
              </a:ext>
            </a:extLst>
          </p:cNvPr>
          <p:cNvSpPr>
            <a:spLocks noGrp="1"/>
          </p:cNvSpPr>
          <p:nvPr>
            <p:ph type="dt" sz="half" idx="10"/>
          </p:nvPr>
        </p:nvSpPr>
        <p:spPr/>
        <p:txBody>
          <a:bodyPr/>
          <a:lstStyle/>
          <a:p>
            <a:fld id="{CC7BB529-96F9-476A-BA09-0268138F06D6}" type="datetimeFigureOut">
              <a:rPr lang="en-US" smtClean="0"/>
              <a:t>2/6/2022</a:t>
            </a:fld>
            <a:endParaRPr lang="en-US"/>
          </a:p>
        </p:txBody>
      </p:sp>
      <p:sp>
        <p:nvSpPr>
          <p:cNvPr id="5" name="Footer Placeholder 4">
            <a:extLst>
              <a:ext uri="{FF2B5EF4-FFF2-40B4-BE49-F238E27FC236}">
                <a16:creationId xmlns:a16="http://schemas.microsoft.com/office/drawing/2014/main" id="{8CD97A99-517B-4187-935B-D98B9F34C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FEB6D-326B-4A02-AE43-864179EA9089}"/>
              </a:ext>
            </a:extLst>
          </p:cNvPr>
          <p:cNvSpPr>
            <a:spLocks noGrp="1"/>
          </p:cNvSpPr>
          <p:nvPr>
            <p:ph type="sldNum" sz="quarter" idx="12"/>
          </p:nvPr>
        </p:nvSpPr>
        <p:spPr/>
        <p:txBody>
          <a:bodyPr/>
          <a:lstStyle/>
          <a:p>
            <a:fld id="{358EA2DC-F482-4583-B474-046027AB5CF4}" type="slidenum">
              <a:rPr lang="en-US" smtClean="0"/>
              <a:t>‹#›</a:t>
            </a:fld>
            <a:endParaRPr lang="en-US"/>
          </a:p>
        </p:txBody>
      </p:sp>
    </p:spTree>
    <p:extLst>
      <p:ext uri="{BB962C8B-B14F-4D97-AF65-F5344CB8AC3E}">
        <p14:creationId xmlns:p14="http://schemas.microsoft.com/office/powerpoint/2010/main" val="139566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C3F6-6238-406D-BA2D-936BA8AAE5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BFD4B3-176F-4AEC-AFC1-90E4A9C387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81E17-A29A-4E7D-914D-671DB41DA9E5}"/>
              </a:ext>
            </a:extLst>
          </p:cNvPr>
          <p:cNvSpPr>
            <a:spLocks noGrp="1"/>
          </p:cNvSpPr>
          <p:nvPr>
            <p:ph type="dt" sz="half" idx="10"/>
          </p:nvPr>
        </p:nvSpPr>
        <p:spPr/>
        <p:txBody>
          <a:bodyPr/>
          <a:lstStyle/>
          <a:p>
            <a:fld id="{CC7BB529-96F9-476A-BA09-0268138F06D6}" type="datetimeFigureOut">
              <a:rPr lang="en-US" smtClean="0"/>
              <a:t>2/6/2022</a:t>
            </a:fld>
            <a:endParaRPr lang="en-US"/>
          </a:p>
        </p:txBody>
      </p:sp>
      <p:sp>
        <p:nvSpPr>
          <p:cNvPr id="5" name="Footer Placeholder 4">
            <a:extLst>
              <a:ext uri="{FF2B5EF4-FFF2-40B4-BE49-F238E27FC236}">
                <a16:creationId xmlns:a16="http://schemas.microsoft.com/office/drawing/2014/main" id="{0E44EB67-BC6B-41DF-818E-B50AE57E40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CE5898-EC98-405E-9DCE-51BEC9E028F3}"/>
              </a:ext>
            </a:extLst>
          </p:cNvPr>
          <p:cNvSpPr>
            <a:spLocks noGrp="1"/>
          </p:cNvSpPr>
          <p:nvPr>
            <p:ph type="sldNum" sz="quarter" idx="12"/>
          </p:nvPr>
        </p:nvSpPr>
        <p:spPr/>
        <p:txBody>
          <a:bodyPr/>
          <a:lstStyle/>
          <a:p>
            <a:fld id="{358EA2DC-F482-4583-B474-046027AB5CF4}" type="slidenum">
              <a:rPr lang="en-US" smtClean="0"/>
              <a:t>‹#›</a:t>
            </a:fld>
            <a:endParaRPr lang="en-US"/>
          </a:p>
        </p:txBody>
      </p:sp>
    </p:spTree>
    <p:extLst>
      <p:ext uri="{BB962C8B-B14F-4D97-AF65-F5344CB8AC3E}">
        <p14:creationId xmlns:p14="http://schemas.microsoft.com/office/powerpoint/2010/main" val="1986035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9549-529D-49F0-A43D-5A5BB149B8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3EF23B-9662-42EA-943B-78A8CBB808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8BCE9D-DB68-4B63-898E-AD22C17B19F7}"/>
              </a:ext>
            </a:extLst>
          </p:cNvPr>
          <p:cNvSpPr>
            <a:spLocks noGrp="1"/>
          </p:cNvSpPr>
          <p:nvPr>
            <p:ph type="dt" sz="half" idx="10"/>
          </p:nvPr>
        </p:nvSpPr>
        <p:spPr/>
        <p:txBody>
          <a:bodyPr/>
          <a:lstStyle/>
          <a:p>
            <a:fld id="{CC7BB529-96F9-476A-BA09-0268138F06D6}" type="datetimeFigureOut">
              <a:rPr lang="en-US" smtClean="0"/>
              <a:t>2/6/2022</a:t>
            </a:fld>
            <a:endParaRPr lang="en-US"/>
          </a:p>
        </p:txBody>
      </p:sp>
      <p:sp>
        <p:nvSpPr>
          <p:cNvPr id="5" name="Footer Placeholder 4">
            <a:extLst>
              <a:ext uri="{FF2B5EF4-FFF2-40B4-BE49-F238E27FC236}">
                <a16:creationId xmlns:a16="http://schemas.microsoft.com/office/drawing/2014/main" id="{751AC989-3DE4-481E-87F4-67C322809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A73D3-D8FB-4C4F-89B3-8AAA83C8D564}"/>
              </a:ext>
            </a:extLst>
          </p:cNvPr>
          <p:cNvSpPr>
            <a:spLocks noGrp="1"/>
          </p:cNvSpPr>
          <p:nvPr>
            <p:ph type="sldNum" sz="quarter" idx="12"/>
          </p:nvPr>
        </p:nvSpPr>
        <p:spPr/>
        <p:txBody>
          <a:bodyPr/>
          <a:lstStyle/>
          <a:p>
            <a:fld id="{358EA2DC-F482-4583-B474-046027AB5CF4}" type="slidenum">
              <a:rPr lang="en-US" smtClean="0"/>
              <a:t>‹#›</a:t>
            </a:fld>
            <a:endParaRPr lang="en-US"/>
          </a:p>
        </p:txBody>
      </p:sp>
    </p:spTree>
    <p:extLst>
      <p:ext uri="{BB962C8B-B14F-4D97-AF65-F5344CB8AC3E}">
        <p14:creationId xmlns:p14="http://schemas.microsoft.com/office/powerpoint/2010/main" val="288825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D402-D11D-4588-AD92-08E3D4AD0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E285D-E7AE-4C44-BB79-A34DFB0DDF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B6C6BF-11FB-4194-9282-4E20343397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7FD41B-A8E9-4FA1-85F2-681CA428FC83}"/>
              </a:ext>
            </a:extLst>
          </p:cNvPr>
          <p:cNvSpPr>
            <a:spLocks noGrp="1"/>
          </p:cNvSpPr>
          <p:nvPr>
            <p:ph type="dt" sz="half" idx="10"/>
          </p:nvPr>
        </p:nvSpPr>
        <p:spPr/>
        <p:txBody>
          <a:bodyPr/>
          <a:lstStyle/>
          <a:p>
            <a:fld id="{CC7BB529-96F9-476A-BA09-0268138F06D6}" type="datetimeFigureOut">
              <a:rPr lang="en-US" smtClean="0"/>
              <a:t>2/6/2022</a:t>
            </a:fld>
            <a:endParaRPr lang="en-US"/>
          </a:p>
        </p:txBody>
      </p:sp>
      <p:sp>
        <p:nvSpPr>
          <p:cNvPr id="6" name="Footer Placeholder 5">
            <a:extLst>
              <a:ext uri="{FF2B5EF4-FFF2-40B4-BE49-F238E27FC236}">
                <a16:creationId xmlns:a16="http://schemas.microsoft.com/office/drawing/2014/main" id="{0A2D48F4-2530-4F08-A229-BC82D2691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01918-412A-4294-A4FD-21A88AEDE518}"/>
              </a:ext>
            </a:extLst>
          </p:cNvPr>
          <p:cNvSpPr>
            <a:spLocks noGrp="1"/>
          </p:cNvSpPr>
          <p:nvPr>
            <p:ph type="sldNum" sz="quarter" idx="12"/>
          </p:nvPr>
        </p:nvSpPr>
        <p:spPr/>
        <p:txBody>
          <a:bodyPr/>
          <a:lstStyle/>
          <a:p>
            <a:fld id="{358EA2DC-F482-4583-B474-046027AB5CF4}" type="slidenum">
              <a:rPr lang="en-US" smtClean="0"/>
              <a:t>‹#›</a:t>
            </a:fld>
            <a:endParaRPr lang="en-US"/>
          </a:p>
        </p:txBody>
      </p:sp>
    </p:spTree>
    <p:extLst>
      <p:ext uri="{BB962C8B-B14F-4D97-AF65-F5344CB8AC3E}">
        <p14:creationId xmlns:p14="http://schemas.microsoft.com/office/powerpoint/2010/main" val="82688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03814-ECA7-4FAC-B187-8AEB5F8A40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9A063A-2369-4841-99F5-C116BCB0AE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FCDCD-DDC3-4D12-A3D6-5B63469FE1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996C82-130B-4A21-8A81-0A3CCC829A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55B2BD-757F-4D15-811F-18701B94B7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4375E4-C5F7-40A2-A22E-4252C1578BE3}"/>
              </a:ext>
            </a:extLst>
          </p:cNvPr>
          <p:cNvSpPr>
            <a:spLocks noGrp="1"/>
          </p:cNvSpPr>
          <p:nvPr>
            <p:ph type="dt" sz="half" idx="10"/>
          </p:nvPr>
        </p:nvSpPr>
        <p:spPr/>
        <p:txBody>
          <a:bodyPr/>
          <a:lstStyle/>
          <a:p>
            <a:fld id="{CC7BB529-96F9-476A-BA09-0268138F06D6}" type="datetimeFigureOut">
              <a:rPr lang="en-US" smtClean="0"/>
              <a:t>2/6/2022</a:t>
            </a:fld>
            <a:endParaRPr lang="en-US"/>
          </a:p>
        </p:txBody>
      </p:sp>
      <p:sp>
        <p:nvSpPr>
          <p:cNvPr id="8" name="Footer Placeholder 7">
            <a:extLst>
              <a:ext uri="{FF2B5EF4-FFF2-40B4-BE49-F238E27FC236}">
                <a16:creationId xmlns:a16="http://schemas.microsoft.com/office/drawing/2014/main" id="{81D47593-7D65-44EE-A7FB-6E3DC32865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B856EF-94C0-4BCB-A126-41F15F5C12CB}"/>
              </a:ext>
            </a:extLst>
          </p:cNvPr>
          <p:cNvSpPr>
            <a:spLocks noGrp="1"/>
          </p:cNvSpPr>
          <p:nvPr>
            <p:ph type="sldNum" sz="quarter" idx="12"/>
          </p:nvPr>
        </p:nvSpPr>
        <p:spPr/>
        <p:txBody>
          <a:bodyPr/>
          <a:lstStyle/>
          <a:p>
            <a:fld id="{358EA2DC-F482-4583-B474-046027AB5CF4}" type="slidenum">
              <a:rPr lang="en-US" smtClean="0"/>
              <a:t>‹#›</a:t>
            </a:fld>
            <a:endParaRPr lang="en-US"/>
          </a:p>
        </p:txBody>
      </p:sp>
    </p:spTree>
    <p:extLst>
      <p:ext uri="{BB962C8B-B14F-4D97-AF65-F5344CB8AC3E}">
        <p14:creationId xmlns:p14="http://schemas.microsoft.com/office/powerpoint/2010/main" val="15139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11EF-3F2A-4F60-91CB-D119541BB1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02D734-D65E-4F11-892D-FED1F1077AB8}"/>
              </a:ext>
            </a:extLst>
          </p:cNvPr>
          <p:cNvSpPr>
            <a:spLocks noGrp="1"/>
          </p:cNvSpPr>
          <p:nvPr>
            <p:ph type="dt" sz="half" idx="10"/>
          </p:nvPr>
        </p:nvSpPr>
        <p:spPr/>
        <p:txBody>
          <a:bodyPr/>
          <a:lstStyle/>
          <a:p>
            <a:fld id="{CC7BB529-96F9-476A-BA09-0268138F06D6}" type="datetimeFigureOut">
              <a:rPr lang="en-US" smtClean="0"/>
              <a:t>2/6/2022</a:t>
            </a:fld>
            <a:endParaRPr lang="en-US"/>
          </a:p>
        </p:txBody>
      </p:sp>
      <p:sp>
        <p:nvSpPr>
          <p:cNvPr id="4" name="Footer Placeholder 3">
            <a:extLst>
              <a:ext uri="{FF2B5EF4-FFF2-40B4-BE49-F238E27FC236}">
                <a16:creationId xmlns:a16="http://schemas.microsoft.com/office/drawing/2014/main" id="{1C0B53F2-0B04-4E9F-9264-39950616F5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9BB019-CFB2-4CDF-868B-93882F44531F}"/>
              </a:ext>
            </a:extLst>
          </p:cNvPr>
          <p:cNvSpPr>
            <a:spLocks noGrp="1"/>
          </p:cNvSpPr>
          <p:nvPr>
            <p:ph type="sldNum" sz="quarter" idx="12"/>
          </p:nvPr>
        </p:nvSpPr>
        <p:spPr/>
        <p:txBody>
          <a:bodyPr/>
          <a:lstStyle/>
          <a:p>
            <a:fld id="{358EA2DC-F482-4583-B474-046027AB5CF4}" type="slidenum">
              <a:rPr lang="en-US" smtClean="0"/>
              <a:t>‹#›</a:t>
            </a:fld>
            <a:endParaRPr lang="en-US"/>
          </a:p>
        </p:txBody>
      </p:sp>
    </p:spTree>
    <p:extLst>
      <p:ext uri="{BB962C8B-B14F-4D97-AF65-F5344CB8AC3E}">
        <p14:creationId xmlns:p14="http://schemas.microsoft.com/office/powerpoint/2010/main" val="427851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F69E9-FE05-45BC-9708-6BFC6953B7C1}"/>
              </a:ext>
            </a:extLst>
          </p:cNvPr>
          <p:cNvSpPr>
            <a:spLocks noGrp="1"/>
          </p:cNvSpPr>
          <p:nvPr>
            <p:ph type="dt" sz="half" idx="10"/>
          </p:nvPr>
        </p:nvSpPr>
        <p:spPr/>
        <p:txBody>
          <a:bodyPr/>
          <a:lstStyle/>
          <a:p>
            <a:fld id="{CC7BB529-96F9-476A-BA09-0268138F06D6}" type="datetimeFigureOut">
              <a:rPr lang="en-US" smtClean="0"/>
              <a:t>2/6/2022</a:t>
            </a:fld>
            <a:endParaRPr lang="en-US"/>
          </a:p>
        </p:txBody>
      </p:sp>
      <p:sp>
        <p:nvSpPr>
          <p:cNvPr id="3" name="Footer Placeholder 2">
            <a:extLst>
              <a:ext uri="{FF2B5EF4-FFF2-40B4-BE49-F238E27FC236}">
                <a16:creationId xmlns:a16="http://schemas.microsoft.com/office/drawing/2014/main" id="{15E5A27A-4CAD-4EFE-9042-78701F3219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D776CD-EED6-4780-8DC7-9E901185E933}"/>
              </a:ext>
            </a:extLst>
          </p:cNvPr>
          <p:cNvSpPr>
            <a:spLocks noGrp="1"/>
          </p:cNvSpPr>
          <p:nvPr>
            <p:ph type="sldNum" sz="quarter" idx="12"/>
          </p:nvPr>
        </p:nvSpPr>
        <p:spPr/>
        <p:txBody>
          <a:bodyPr/>
          <a:lstStyle/>
          <a:p>
            <a:fld id="{358EA2DC-F482-4583-B474-046027AB5CF4}" type="slidenum">
              <a:rPr lang="en-US" smtClean="0"/>
              <a:t>‹#›</a:t>
            </a:fld>
            <a:endParaRPr lang="en-US"/>
          </a:p>
        </p:txBody>
      </p:sp>
    </p:spTree>
    <p:extLst>
      <p:ext uri="{BB962C8B-B14F-4D97-AF65-F5344CB8AC3E}">
        <p14:creationId xmlns:p14="http://schemas.microsoft.com/office/powerpoint/2010/main" val="4091185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9CD85-CC86-44A0-8B3E-0A962194F2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8AA993-B76B-4FCE-80DB-E4CFA7DE68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067C9-C701-4883-92F0-573A55D9B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511F09-6322-46F0-9961-A134264BBB28}"/>
              </a:ext>
            </a:extLst>
          </p:cNvPr>
          <p:cNvSpPr>
            <a:spLocks noGrp="1"/>
          </p:cNvSpPr>
          <p:nvPr>
            <p:ph type="dt" sz="half" idx="10"/>
          </p:nvPr>
        </p:nvSpPr>
        <p:spPr/>
        <p:txBody>
          <a:bodyPr/>
          <a:lstStyle/>
          <a:p>
            <a:fld id="{CC7BB529-96F9-476A-BA09-0268138F06D6}" type="datetimeFigureOut">
              <a:rPr lang="en-US" smtClean="0"/>
              <a:t>2/6/2022</a:t>
            </a:fld>
            <a:endParaRPr lang="en-US"/>
          </a:p>
        </p:txBody>
      </p:sp>
      <p:sp>
        <p:nvSpPr>
          <p:cNvPr id="6" name="Footer Placeholder 5">
            <a:extLst>
              <a:ext uri="{FF2B5EF4-FFF2-40B4-BE49-F238E27FC236}">
                <a16:creationId xmlns:a16="http://schemas.microsoft.com/office/drawing/2014/main" id="{1657B588-E4F7-4913-B4BA-ED51417806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72A762-F8FB-4001-8B12-0724D5D72F0A}"/>
              </a:ext>
            </a:extLst>
          </p:cNvPr>
          <p:cNvSpPr>
            <a:spLocks noGrp="1"/>
          </p:cNvSpPr>
          <p:nvPr>
            <p:ph type="sldNum" sz="quarter" idx="12"/>
          </p:nvPr>
        </p:nvSpPr>
        <p:spPr/>
        <p:txBody>
          <a:bodyPr/>
          <a:lstStyle/>
          <a:p>
            <a:fld id="{358EA2DC-F482-4583-B474-046027AB5CF4}" type="slidenum">
              <a:rPr lang="en-US" smtClean="0"/>
              <a:t>‹#›</a:t>
            </a:fld>
            <a:endParaRPr lang="en-US"/>
          </a:p>
        </p:txBody>
      </p:sp>
    </p:spTree>
    <p:extLst>
      <p:ext uri="{BB962C8B-B14F-4D97-AF65-F5344CB8AC3E}">
        <p14:creationId xmlns:p14="http://schemas.microsoft.com/office/powerpoint/2010/main" val="148679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40B66-42C2-4A48-A6E9-4123F5640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C1D416-F693-4C2F-A681-881B303C8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2BB628-AD6A-444F-BDA5-BC23F3642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52700-87A6-4535-BF98-FD7ADD45377D}"/>
              </a:ext>
            </a:extLst>
          </p:cNvPr>
          <p:cNvSpPr>
            <a:spLocks noGrp="1"/>
          </p:cNvSpPr>
          <p:nvPr>
            <p:ph type="dt" sz="half" idx="10"/>
          </p:nvPr>
        </p:nvSpPr>
        <p:spPr/>
        <p:txBody>
          <a:bodyPr/>
          <a:lstStyle/>
          <a:p>
            <a:fld id="{CC7BB529-96F9-476A-BA09-0268138F06D6}" type="datetimeFigureOut">
              <a:rPr lang="en-US" smtClean="0"/>
              <a:t>2/6/2022</a:t>
            </a:fld>
            <a:endParaRPr lang="en-US"/>
          </a:p>
        </p:txBody>
      </p:sp>
      <p:sp>
        <p:nvSpPr>
          <p:cNvPr id="6" name="Footer Placeholder 5">
            <a:extLst>
              <a:ext uri="{FF2B5EF4-FFF2-40B4-BE49-F238E27FC236}">
                <a16:creationId xmlns:a16="http://schemas.microsoft.com/office/drawing/2014/main" id="{1460FBF7-CB10-4B56-9ADE-679766057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633710-8E9B-4A45-BEC6-90FC5AFDE98C}"/>
              </a:ext>
            </a:extLst>
          </p:cNvPr>
          <p:cNvSpPr>
            <a:spLocks noGrp="1"/>
          </p:cNvSpPr>
          <p:nvPr>
            <p:ph type="sldNum" sz="quarter" idx="12"/>
          </p:nvPr>
        </p:nvSpPr>
        <p:spPr/>
        <p:txBody>
          <a:bodyPr/>
          <a:lstStyle/>
          <a:p>
            <a:fld id="{358EA2DC-F482-4583-B474-046027AB5CF4}" type="slidenum">
              <a:rPr lang="en-US" smtClean="0"/>
              <a:t>‹#›</a:t>
            </a:fld>
            <a:endParaRPr lang="en-US"/>
          </a:p>
        </p:txBody>
      </p:sp>
    </p:spTree>
    <p:extLst>
      <p:ext uri="{BB962C8B-B14F-4D97-AF65-F5344CB8AC3E}">
        <p14:creationId xmlns:p14="http://schemas.microsoft.com/office/powerpoint/2010/main" val="50856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21379C-7FA0-45FE-B548-EBB90C450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C036EA-49C9-435B-AAB6-755F7A226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E38F5-0262-4A9A-AA20-0A1919B5A7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BB529-96F9-476A-BA09-0268138F06D6}" type="datetimeFigureOut">
              <a:rPr lang="en-US" smtClean="0"/>
              <a:t>2/6/2022</a:t>
            </a:fld>
            <a:endParaRPr lang="en-US"/>
          </a:p>
        </p:txBody>
      </p:sp>
      <p:sp>
        <p:nvSpPr>
          <p:cNvPr id="5" name="Footer Placeholder 4">
            <a:extLst>
              <a:ext uri="{FF2B5EF4-FFF2-40B4-BE49-F238E27FC236}">
                <a16:creationId xmlns:a16="http://schemas.microsoft.com/office/drawing/2014/main" id="{035A6B00-FDE1-4364-B3C1-AFDC08C2E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316694-3635-46B1-969A-08E82574C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EA2DC-F482-4583-B474-046027AB5CF4}" type="slidenum">
              <a:rPr lang="en-US" smtClean="0"/>
              <a:t>‹#›</a:t>
            </a:fld>
            <a:endParaRPr lang="en-US"/>
          </a:p>
        </p:txBody>
      </p:sp>
    </p:spTree>
    <p:extLst>
      <p:ext uri="{BB962C8B-B14F-4D97-AF65-F5344CB8AC3E}">
        <p14:creationId xmlns:p14="http://schemas.microsoft.com/office/powerpoint/2010/main" val="3590891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7DA0F16B-815F-4647-8945-D22B7BA4C76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9000" contrast="-1000"/>
                    </a14:imgEffect>
                  </a14:imgLayer>
                </a14:imgProps>
              </a:ext>
            </a:extLst>
          </a:blip>
          <a:stretch/>
        </p:blipFill>
        <p:spPr>
          <a:xfrm>
            <a:off x="0" y="-40640"/>
            <a:ext cx="12192000" cy="6898640"/>
          </a:xfrm>
          <a:prstGeom prst="rect">
            <a:avLst/>
          </a:prstGeom>
        </p:spPr>
      </p:pic>
      <p:pic>
        <p:nvPicPr>
          <p:cNvPr id="5" name="Picture 4">
            <a:extLst>
              <a:ext uri="{FF2B5EF4-FFF2-40B4-BE49-F238E27FC236}">
                <a16:creationId xmlns:a16="http://schemas.microsoft.com/office/drawing/2014/main" id="{A49CEFEC-E079-4BA9-9485-9FE6F669217D}"/>
              </a:ext>
            </a:extLst>
          </p:cNvPr>
          <p:cNvPicPr>
            <a:picLocks noChangeAspect="1"/>
          </p:cNvPicPr>
          <p:nvPr/>
        </p:nvPicPr>
        <p:blipFill>
          <a:blip r:embed="rId4"/>
          <a:stretch>
            <a:fillRect/>
          </a:stretch>
        </p:blipFill>
        <p:spPr>
          <a:xfrm>
            <a:off x="796414" y="243167"/>
            <a:ext cx="1466662" cy="2551991"/>
          </a:xfrm>
          <a:prstGeom prst="rect">
            <a:avLst/>
          </a:prstGeom>
          <a:effectLst>
            <a:outerShdw blurRad="76200" dist="12700" dir="8100000" sy="-23000" kx="800400" algn="br" rotWithShape="0">
              <a:prstClr val="black">
                <a:alpha val="20000"/>
              </a:prstClr>
            </a:outerShdw>
          </a:effectLst>
        </p:spPr>
      </p:pic>
      <p:pic>
        <p:nvPicPr>
          <p:cNvPr id="7" name="Picture 6">
            <a:extLst>
              <a:ext uri="{FF2B5EF4-FFF2-40B4-BE49-F238E27FC236}">
                <a16:creationId xmlns:a16="http://schemas.microsoft.com/office/drawing/2014/main" id="{0CEB968B-5FBC-4127-8927-F3138D2A7475}"/>
              </a:ext>
            </a:extLst>
          </p:cNvPr>
          <p:cNvPicPr>
            <a:picLocks noChangeAspect="1"/>
          </p:cNvPicPr>
          <p:nvPr/>
        </p:nvPicPr>
        <p:blipFill>
          <a:blip r:embed="rId5"/>
          <a:stretch>
            <a:fillRect/>
          </a:stretch>
        </p:blipFill>
        <p:spPr>
          <a:xfrm>
            <a:off x="1649286" y="1809040"/>
            <a:ext cx="1172572" cy="1507592"/>
          </a:xfrm>
          <a:prstGeom prst="rect">
            <a:avLst/>
          </a:prstGeom>
          <a:effectLst>
            <a:outerShdw blurRad="76200" dist="12700" dir="8100000" sy="-23000" kx="800400" algn="br" rotWithShape="0">
              <a:prstClr val="black">
                <a:alpha val="20000"/>
              </a:prstClr>
            </a:outerShdw>
          </a:effectLst>
        </p:spPr>
      </p:pic>
      <p:pic>
        <p:nvPicPr>
          <p:cNvPr id="9" name="Picture 8">
            <a:extLst>
              <a:ext uri="{FF2B5EF4-FFF2-40B4-BE49-F238E27FC236}">
                <a16:creationId xmlns:a16="http://schemas.microsoft.com/office/drawing/2014/main" id="{1A615B8C-4553-471B-B2E9-22F29F28F635}"/>
              </a:ext>
            </a:extLst>
          </p:cNvPr>
          <p:cNvPicPr>
            <a:picLocks noChangeAspect="1"/>
          </p:cNvPicPr>
          <p:nvPr/>
        </p:nvPicPr>
        <p:blipFill>
          <a:blip r:embed="rId6"/>
          <a:stretch>
            <a:fillRect/>
          </a:stretch>
        </p:blipFill>
        <p:spPr>
          <a:xfrm>
            <a:off x="334297" y="1721820"/>
            <a:ext cx="1070925" cy="1692927"/>
          </a:xfrm>
          <a:prstGeom prst="rect">
            <a:avLst/>
          </a:prstGeom>
          <a:effectLst>
            <a:outerShdw blurRad="76200" dist="12700" dir="8100000" sy="-23000" kx="800400" algn="br" rotWithShape="0">
              <a:prstClr val="black">
                <a:alpha val="20000"/>
              </a:prstClr>
            </a:outerShdw>
          </a:effectLst>
        </p:spPr>
      </p:pic>
      <p:sp>
        <p:nvSpPr>
          <p:cNvPr id="12" name="TextBox 11">
            <a:extLst>
              <a:ext uri="{FF2B5EF4-FFF2-40B4-BE49-F238E27FC236}">
                <a16:creationId xmlns:a16="http://schemas.microsoft.com/office/drawing/2014/main" id="{BCD699E8-EEF4-4052-9A4F-E6368D4E5726}"/>
              </a:ext>
            </a:extLst>
          </p:cNvPr>
          <p:cNvSpPr txBox="1"/>
          <p:nvPr/>
        </p:nvSpPr>
        <p:spPr>
          <a:xfrm>
            <a:off x="2790328" y="1155121"/>
            <a:ext cx="8780206" cy="4893647"/>
          </a:xfrm>
          <a:prstGeom prst="rect">
            <a:avLst/>
          </a:prstGeom>
          <a:noFill/>
        </p:spPr>
        <p:txBody>
          <a:bodyPr wrap="square">
            <a:spAutoFit/>
          </a:bodyPr>
          <a:lstStyle/>
          <a:p>
            <a:pPr marL="0" marR="0" algn="ctr">
              <a:spcBef>
                <a:spcPts val="0"/>
              </a:spcBef>
              <a:spcAft>
                <a:spcPts val="0"/>
              </a:spcAft>
            </a:pPr>
            <a:r>
              <a:rPr lang="en-US" sz="3200" b="1" i="1" dirty="0">
                <a:solidFill>
                  <a:schemeClr val="bg1"/>
                </a:solidFill>
                <a:effectLst>
                  <a:outerShdw blurRad="38100" dist="38100" dir="2700000" algn="tl">
                    <a:srgbClr val="000000">
                      <a:alpha val="43137"/>
                    </a:srgbClr>
                  </a:outerShdw>
                </a:effectLst>
                <a:latin typeface="High Tower Text" panose="02040502050506030303" pitchFamily="18" charset="0"/>
                <a:ea typeface="Calibri" panose="020F0502020204030204" pitchFamily="34" charset="0"/>
                <a:cs typeface="Times New Roman" panose="02020603050405020304" pitchFamily="18" charset="0"/>
              </a:rPr>
              <a:t>This MANDATORY INJECTION was planned in </a:t>
            </a:r>
            <a:r>
              <a:rPr lang="en-US" sz="3200" b="1" i="1" u="sng" dirty="0">
                <a:solidFill>
                  <a:schemeClr val="bg1"/>
                </a:solidFill>
                <a:effectLst>
                  <a:outerShdw blurRad="38100" dist="38100" dir="2700000" algn="tl">
                    <a:srgbClr val="000000">
                      <a:alpha val="43137"/>
                    </a:srgbClr>
                  </a:outerShdw>
                </a:effectLst>
                <a:latin typeface="High Tower Text" panose="02040502050506030303" pitchFamily="18" charset="0"/>
                <a:ea typeface="Calibri" panose="020F0502020204030204" pitchFamily="34" charset="0"/>
                <a:cs typeface="Times New Roman" panose="02020603050405020304" pitchFamily="18" charset="0"/>
              </a:rPr>
              <a:t>2015</a:t>
            </a:r>
            <a:r>
              <a:rPr lang="en-US" sz="3200" b="1" i="1" dirty="0">
                <a:solidFill>
                  <a:schemeClr val="bg1"/>
                </a:solidFill>
                <a:effectLst>
                  <a:outerShdw blurRad="38100" dist="38100" dir="2700000" algn="tl">
                    <a:srgbClr val="000000">
                      <a:alpha val="43137"/>
                    </a:srgbClr>
                  </a:outerShdw>
                </a:effectLst>
                <a:latin typeface="High Tower Text" panose="02040502050506030303" pitchFamily="18" charset="0"/>
                <a:ea typeface="Calibri" panose="020F0502020204030204" pitchFamily="34" charset="0"/>
                <a:cs typeface="Times New Roman" panose="02020603050405020304" pitchFamily="18" charset="0"/>
              </a:rPr>
              <a:t> by the COVID RICO CONSPIRATORS</a:t>
            </a:r>
          </a:p>
          <a:p>
            <a:pPr marL="0" marR="0">
              <a:spcBef>
                <a:spcPts val="0"/>
              </a:spcBef>
              <a:spcAft>
                <a:spcPts val="0"/>
              </a:spcAft>
            </a:pPr>
            <a:endParaRPr lang="en-US" sz="2400" i="1" dirty="0">
              <a:solidFill>
                <a:schemeClr val="bg1"/>
              </a:solidFill>
              <a:effectLst/>
              <a:latin typeface="High Tower Text" panose="02040502050506030303"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i="1" dirty="0">
                <a:solidFill>
                  <a:schemeClr val="bg1"/>
                </a:solidFill>
                <a:effectLst/>
                <a:latin typeface="High Tower Text" panose="02040502050506030303" pitchFamily="18" charset="0"/>
                <a:ea typeface="Calibri" panose="020F0502020204030204" pitchFamily="34" charset="0"/>
                <a:cs typeface="Times New Roman" panose="02020603050405020304" pitchFamily="18" charset="0"/>
              </a:rPr>
              <a:t>“…until an infectious disease crisis is very real, present, and at an emergency threshold, it is often largely ignored. To sustain the funding base beyond the crisis, he said, </a:t>
            </a:r>
            <a:r>
              <a:rPr lang="en-US" sz="2400" b="1" i="1" dirty="0">
                <a:solidFill>
                  <a:schemeClr val="bg1"/>
                </a:solidFill>
                <a:effectLst/>
                <a:latin typeface="High Tower Text" panose="02040502050506030303" pitchFamily="18" charset="0"/>
                <a:ea typeface="Calibri" panose="020F0502020204030204" pitchFamily="34" charset="0"/>
                <a:cs typeface="Times New Roman" panose="02020603050405020304" pitchFamily="18" charset="0"/>
              </a:rPr>
              <a:t>we need to increase public understanding of the need for MCMs </a:t>
            </a:r>
            <a:r>
              <a:rPr lang="en-US" sz="2400" i="1" dirty="0">
                <a:solidFill>
                  <a:schemeClr val="bg1"/>
                </a:solidFill>
                <a:effectLst/>
                <a:latin typeface="High Tower Text" panose="02040502050506030303" pitchFamily="18" charset="0"/>
                <a:ea typeface="Calibri" panose="020F0502020204030204" pitchFamily="34" charset="0"/>
                <a:cs typeface="Times New Roman" panose="02020603050405020304" pitchFamily="18" charset="0"/>
              </a:rPr>
              <a:t>such as a pan-influenza or </a:t>
            </a:r>
            <a:r>
              <a:rPr lang="en-US" sz="2400" b="1" i="1" dirty="0">
                <a:solidFill>
                  <a:schemeClr val="bg1"/>
                </a:solidFill>
                <a:effectLst/>
                <a:latin typeface="High Tower Text" panose="02040502050506030303" pitchFamily="18" charset="0"/>
                <a:ea typeface="Calibri" panose="020F0502020204030204" pitchFamily="34" charset="0"/>
                <a:cs typeface="Times New Roman" panose="02020603050405020304" pitchFamily="18" charset="0"/>
              </a:rPr>
              <a:t>pan-coronavirus vaccine</a:t>
            </a:r>
            <a:r>
              <a:rPr lang="en-US" sz="2400" i="1" dirty="0">
                <a:solidFill>
                  <a:schemeClr val="bg1"/>
                </a:solidFill>
                <a:effectLst/>
                <a:latin typeface="High Tower Text" panose="02040502050506030303" pitchFamily="18" charset="0"/>
                <a:ea typeface="Calibri" panose="020F0502020204030204" pitchFamily="34" charset="0"/>
                <a:cs typeface="Times New Roman" panose="02020603050405020304" pitchFamily="18" charset="0"/>
              </a:rPr>
              <a:t>. </a:t>
            </a:r>
            <a:r>
              <a:rPr lang="en-US" sz="2400" b="1" i="1" u="sng" dirty="0">
                <a:solidFill>
                  <a:schemeClr val="bg1"/>
                </a:solidFill>
                <a:effectLst>
                  <a:outerShdw blurRad="38100" dist="38100" dir="2700000" algn="tl">
                    <a:srgbClr val="000000">
                      <a:alpha val="43137"/>
                    </a:srgbClr>
                  </a:outerShdw>
                </a:effectLst>
                <a:latin typeface="High Tower Text" panose="02040502050506030303" pitchFamily="18" charset="0"/>
                <a:ea typeface="Calibri" panose="020F0502020204030204" pitchFamily="34" charset="0"/>
                <a:cs typeface="Times New Roman" panose="02020603050405020304" pitchFamily="18" charset="0"/>
              </a:rPr>
              <a:t>A key driver is the media, and the economics follow the hype</a:t>
            </a:r>
            <a:r>
              <a:rPr lang="en-US" sz="2400" i="1" dirty="0">
                <a:solidFill>
                  <a:schemeClr val="bg1"/>
                </a:solidFill>
                <a:effectLst/>
                <a:latin typeface="High Tower Text" panose="02040502050506030303" pitchFamily="18" charset="0"/>
                <a:ea typeface="Calibri" panose="020F0502020204030204" pitchFamily="34" charset="0"/>
                <a:cs typeface="Times New Roman" panose="02020603050405020304" pitchFamily="18" charset="0"/>
              </a:rPr>
              <a:t>. </a:t>
            </a:r>
            <a:r>
              <a:rPr lang="en-US" sz="2400" b="1" i="1" u="sng" dirty="0">
                <a:solidFill>
                  <a:schemeClr val="bg1"/>
                </a:solidFill>
                <a:effectLst>
                  <a:outerShdw blurRad="38100" dist="38100" dir="2700000" algn="tl">
                    <a:srgbClr val="000000">
                      <a:alpha val="43137"/>
                    </a:srgbClr>
                  </a:outerShdw>
                </a:effectLst>
                <a:latin typeface="High Tower Text" panose="02040502050506030303" pitchFamily="18" charset="0"/>
                <a:ea typeface="Calibri" panose="020F0502020204030204" pitchFamily="34" charset="0"/>
                <a:cs typeface="Times New Roman" panose="02020603050405020304" pitchFamily="18" charset="0"/>
              </a:rPr>
              <a:t>We need to use that hype to our advantage</a:t>
            </a:r>
            <a:r>
              <a:rPr lang="en-US" sz="2400" dirty="0">
                <a:solidFill>
                  <a:schemeClr val="bg1"/>
                </a:solidFill>
                <a:effectLst>
                  <a:outerShdw blurRad="38100" dist="38100" dir="2700000" algn="tl">
                    <a:srgbClr val="000000">
                      <a:alpha val="43137"/>
                    </a:srgbClr>
                  </a:outerShdw>
                </a:effectLst>
                <a:latin typeface="High Tower Text" panose="02040502050506030303" pitchFamily="18" charset="0"/>
                <a:ea typeface="Calibri" panose="020F0502020204030204" pitchFamily="34" charset="0"/>
                <a:cs typeface="Times New Roman" panose="02020603050405020304" pitchFamily="18" charset="0"/>
              </a:rPr>
              <a:t> </a:t>
            </a:r>
            <a:r>
              <a:rPr lang="en-US" sz="2400" i="1" dirty="0">
                <a:solidFill>
                  <a:schemeClr val="bg1"/>
                </a:solidFill>
                <a:effectLst/>
                <a:latin typeface="High Tower Text" panose="02040502050506030303" pitchFamily="18" charset="0"/>
                <a:ea typeface="Calibri" panose="020F0502020204030204" pitchFamily="34" charset="0"/>
                <a:cs typeface="Times New Roman" panose="02020603050405020304" pitchFamily="18" charset="0"/>
              </a:rPr>
              <a:t>to get to the real issues. Investors will respond if they see profit at the end of process, Daszak stated</a:t>
            </a:r>
            <a:r>
              <a:rPr lang="en-US" sz="2400" dirty="0">
                <a:solidFill>
                  <a:schemeClr val="bg1"/>
                </a:solidFill>
                <a:effectLst/>
                <a:latin typeface="High Tower Text" panose="02040502050506030303" pitchFamily="18" charset="0"/>
                <a:ea typeface="Calibri" panose="020F0502020204030204" pitchFamily="34" charset="0"/>
                <a:cs typeface="Times New Roman" panose="02020603050405020304" pitchFamily="18" charset="0"/>
              </a:rPr>
              <a:t>.”</a:t>
            </a:r>
            <a:endParaRPr lang="en-US" sz="2400" dirty="0">
              <a:solidFill>
                <a:schemeClr val="bg1"/>
              </a:solidFill>
              <a:latin typeface="High Tower Text" panose="02040502050506030303"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solidFill>
                <a:schemeClr val="bg1"/>
              </a:solidFill>
              <a:effectLst/>
              <a:latin typeface="High Tower Text" panose="02040502050506030303"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solidFill>
                  <a:schemeClr val="bg1"/>
                </a:solidFill>
                <a:effectLst/>
                <a:latin typeface="High Tower Text" panose="02040502050506030303" pitchFamily="18" charset="0"/>
                <a:ea typeface="Calibri" panose="020F0502020204030204" pitchFamily="34" charset="0"/>
              </a:rPr>
              <a:t>2016 Feb 12. 6, </a:t>
            </a:r>
            <a:r>
              <a:rPr lang="en-US" sz="1600" b="1" i="1" dirty="0">
                <a:solidFill>
                  <a:schemeClr val="bg1"/>
                </a:solidFill>
                <a:effectLst/>
                <a:latin typeface="High Tower Text" panose="02040502050506030303" pitchFamily="18" charset="0"/>
                <a:ea typeface="Calibri" panose="020F0502020204030204" pitchFamily="34" charset="0"/>
              </a:rPr>
              <a:t>Developing MCMs for Coronaviruses</a:t>
            </a:r>
            <a:r>
              <a:rPr lang="en-US" sz="1600" dirty="0">
                <a:solidFill>
                  <a:schemeClr val="bg1"/>
                </a:solidFill>
                <a:effectLst/>
                <a:latin typeface="High Tower Text" panose="02040502050506030303" pitchFamily="18" charset="0"/>
                <a:ea typeface="Calibri" panose="020F0502020204030204" pitchFamily="34" charset="0"/>
              </a:rPr>
              <a:t>. Available from: https://www.ncbi.nlm.nih.gov/books/NBK349040/</a:t>
            </a:r>
            <a:endParaRPr lang="en-US" sz="2000" dirty="0">
              <a:solidFill>
                <a:schemeClr val="bg1"/>
              </a:solidFill>
              <a:effectLst/>
              <a:latin typeface="High Tower Text" panose="0204050205050603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439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7A2197-5066-4CDC-A779-CC64A6C4BB8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9000" contrast="-1000"/>
                    </a14:imgEffect>
                  </a14:imgLayer>
                </a14:imgProps>
              </a:ext>
            </a:extLst>
          </a:blip>
          <a:stretch/>
        </p:blipFill>
        <p:spPr>
          <a:xfrm>
            <a:off x="0" y="-40640"/>
            <a:ext cx="12192000" cy="6898640"/>
          </a:xfrm>
          <a:prstGeom prst="rect">
            <a:avLst/>
          </a:prstGeom>
        </p:spPr>
      </p:pic>
      <p:sp>
        <p:nvSpPr>
          <p:cNvPr id="3" name="TextBox 2">
            <a:extLst>
              <a:ext uri="{FF2B5EF4-FFF2-40B4-BE49-F238E27FC236}">
                <a16:creationId xmlns:a16="http://schemas.microsoft.com/office/drawing/2014/main" id="{2A9E5680-62C0-4E53-A6A1-3E4E0004BFE3}"/>
              </a:ext>
            </a:extLst>
          </p:cNvPr>
          <p:cNvSpPr txBox="1"/>
          <p:nvPr/>
        </p:nvSpPr>
        <p:spPr>
          <a:xfrm>
            <a:off x="2549562" y="1387364"/>
            <a:ext cx="9166751" cy="4801314"/>
          </a:xfrm>
          <a:prstGeom prst="rect">
            <a:avLst/>
          </a:prstGeom>
          <a:noFill/>
          <a:effectLst>
            <a:outerShdw blurRad="304800" dist="50800" dir="5400000" sx="109000" sy="109000" algn="ctr" rotWithShape="0">
              <a:srgbClr val="C00000"/>
            </a:outerShdw>
          </a:effectLst>
        </p:spPr>
        <p:txBody>
          <a:bodyPr wrap="square">
            <a:spAutoFit/>
          </a:bodyPr>
          <a:lstStyle/>
          <a:p>
            <a:r>
              <a:rPr lang="en-US" sz="2000" dirty="0">
                <a:solidFill>
                  <a:schemeClr val="bg1"/>
                </a:solidFill>
                <a:effectLst>
                  <a:outerShdw blurRad="38100" dist="38100" dir="2700000" algn="tl">
                    <a:srgbClr val="000000">
                      <a:alpha val="43137"/>
                    </a:srgbClr>
                  </a:outerShdw>
                </a:effectLst>
              </a:rPr>
              <a:t>In recognition of these limitations, the President signed the Executive Order on Modernizing Influenza Vaccines in the United States to Promote National Security and Public Health on </a:t>
            </a:r>
            <a:r>
              <a:rPr lang="en-US" sz="2000" dirty="0">
                <a:solidFill>
                  <a:srgbClr val="FF0000"/>
                </a:solidFill>
                <a:effectLst>
                  <a:outerShdw blurRad="38100" dist="38100" dir="2700000" algn="tl">
                    <a:srgbClr val="000000">
                      <a:alpha val="43137"/>
                    </a:srgbClr>
                  </a:outerShdw>
                </a:effectLst>
              </a:rPr>
              <a:t>September 19, 2019</a:t>
            </a:r>
            <a:r>
              <a:rPr lang="en-US" sz="2000" dirty="0">
                <a:solidFill>
                  <a:schemeClr val="bg1"/>
                </a:solidFill>
                <a:effectLst>
                  <a:outerShdw blurRad="38100" dist="38100" dir="2700000" algn="tl">
                    <a:srgbClr val="000000">
                      <a:alpha val="43137"/>
                    </a:srgbClr>
                  </a:outerShdw>
                </a:effectLst>
              </a:rPr>
              <a:t>. Broadly, the Executive Order directs BARDA, CDC, NIH, and FDA to accelerate the adoption of improved influenza vaccine technologies. In alignment with the goals of the Executive Order, NIAID is conducting and supporting research to develop state-of-the-art vaccine platform technologies that could be used to develop universal influenza vaccines as well as to improve the speed and agility of the influenza vaccine manufacturing process. </a:t>
            </a:r>
            <a:r>
              <a:rPr lang="en-US" sz="2000" b="1" u="sng" dirty="0">
                <a:solidFill>
                  <a:srgbClr val="FF0000"/>
                </a:solidFill>
                <a:effectLst>
                  <a:outerShdw blurRad="38100" dist="38100" dir="2700000" algn="tl">
                    <a:srgbClr val="000000">
                      <a:alpha val="43137"/>
                    </a:srgbClr>
                  </a:outerShdw>
                </a:effectLst>
              </a:rPr>
              <a:t>These platform technologies include DNA, messenger RNA (mRNA), virus-like 5 particles, vector-based, and self-assembling nanoparticle vaccines. </a:t>
            </a:r>
            <a:r>
              <a:rPr lang="en-US" sz="2000" dirty="0">
                <a:solidFill>
                  <a:schemeClr val="bg1"/>
                </a:solidFill>
                <a:effectLst>
                  <a:outerShdw blurRad="38100" dist="38100" dir="2700000" algn="tl">
                    <a:srgbClr val="000000">
                      <a:alpha val="43137"/>
                    </a:srgbClr>
                  </a:outerShdw>
                </a:effectLst>
              </a:rPr>
              <a:t>For example, NIAID supported scientists are investigating an mRNA vaccine candidate that would allow for a more rapid and flexible response to both seasonal and pandemic influenza than do existing vaccine production strategies. </a:t>
            </a:r>
          </a:p>
          <a:p>
            <a:endParaRPr lang="en-US" sz="1600" dirty="0">
              <a:solidFill>
                <a:schemeClr val="bg1"/>
              </a:solidFill>
              <a:effectLst>
                <a:outerShdw blurRad="38100" dist="38100" dir="2700000" algn="tl">
                  <a:srgbClr val="000000">
                    <a:alpha val="43137"/>
                  </a:srgbClr>
                </a:outerShdw>
              </a:effectLst>
            </a:endParaRPr>
          </a:p>
          <a:p>
            <a:r>
              <a:rPr lang="en-US" sz="1200" dirty="0">
                <a:solidFill>
                  <a:schemeClr val="bg1"/>
                </a:solidFill>
                <a:effectLst>
                  <a:outerShdw blurRad="38100" dist="38100" dir="2700000" algn="tl">
                    <a:srgbClr val="000000">
                      <a:alpha val="43137"/>
                    </a:srgbClr>
                  </a:outerShdw>
                </a:effectLst>
              </a:rPr>
              <a:t>https://energycommerce.house.gov/sites/democrats.energycommerce.house.gov/files/documents/Testimony%20-%20Fauci%20%28NIH%29%2012.04.2019.pdf</a:t>
            </a:r>
          </a:p>
        </p:txBody>
      </p:sp>
      <p:pic>
        <p:nvPicPr>
          <p:cNvPr id="4" name="Picture 3">
            <a:extLst>
              <a:ext uri="{FF2B5EF4-FFF2-40B4-BE49-F238E27FC236}">
                <a16:creationId xmlns:a16="http://schemas.microsoft.com/office/drawing/2014/main" id="{DE6F9238-ECD1-485F-A457-7B173631A92D}"/>
              </a:ext>
            </a:extLst>
          </p:cNvPr>
          <p:cNvPicPr>
            <a:picLocks noChangeAspect="1"/>
          </p:cNvPicPr>
          <p:nvPr/>
        </p:nvPicPr>
        <p:blipFill>
          <a:blip r:embed="rId4"/>
          <a:stretch>
            <a:fillRect/>
          </a:stretch>
        </p:blipFill>
        <p:spPr>
          <a:xfrm rot="398075">
            <a:off x="10317135" y="5429741"/>
            <a:ext cx="1629001" cy="10088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218" name="Picture 2" descr="Axel van Trotsenburg Twitterissä: &quot;Today, there is an increasing risk of  widespread epidemics, and the world remains unprepared. We must invest in  stronger institutions + health systems to promote resilience, economic  stability">
            <a:extLst>
              <a:ext uri="{FF2B5EF4-FFF2-40B4-BE49-F238E27FC236}">
                <a16:creationId xmlns:a16="http://schemas.microsoft.com/office/drawing/2014/main" id="{5D693955-10EC-46AA-A05F-3AB1E39D1A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776" y="1525513"/>
            <a:ext cx="2268350" cy="22683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19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89BB1F-BCD2-48C5-9785-85256F0F4F0E}"/>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9000" contrast="-1000"/>
                    </a14:imgEffect>
                  </a14:imgLayer>
                </a14:imgProps>
              </a:ext>
            </a:extLst>
          </a:blip>
          <a:stretch/>
        </p:blipFill>
        <p:spPr>
          <a:xfrm>
            <a:off x="0" y="-40640"/>
            <a:ext cx="12192000" cy="6898640"/>
          </a:xfrm>
          <a:prstGeom prst="rect">
            <a:avLst/>
          </a:prstGeom>
        </p:spPr>
      </p:pic>
      <p:sp>
        <p:nvSpPr>
          <p:cNvPr id="14" name="Title 13">
            <a:extLst>
              <a:ext uri="{FF2B5EF4-FFF2-40B4-BE49-F238E27FC236}">
                <a16:creationId xmlns:a16="http://schemas.microsoft.com/office/drawing/2014/main" id="{38C973EE-47F2-46FC-AF53-A7E537AA5973}"/>
              </a:ext>
            </a:extLst>
          </p:cNvPr>
          <p:cNvSpPr>
            <a:spLocks noGrp="1"/>
          </p:cNvSpPr>
          <p:nvPr>
            <p:ph type="title"/>
          </p:nvPr>
        </p:nvSpPr>
        <p:spPr>
          <a:xfrm>
            <a:off x="193040" y="101600"/>
            <a:ext cx="11419840" cy="1706880"/>
          </a:xfrm>
          <a:effectLst>
            <a:outerShdw blurRad="50800" dist="38100" dir="5400000" algn="t" rotWithShape="0">
              <a:srgbClr val="FF0000">
                <a:alpha val="66000"/>
              </a:srgbClr>
            </a:outerShdw>
          </a:effectLst>
        </p:spPr>
        <p:txBody>
          <a:bodyPr>
            <a:normAutofit/>
          </a:bodyPr>
          <a:lstStyle/>
          <a:p>
            <a:r>
              <a:rPr lang="en-US" b="1" dirty="0">
                <a:solidFill>
                  <a:schemeClr val="bg1"/>
                </a:solidFill>
                <a:latin typeface="Aharoni" panose="02010803020104030203" pitchFamily="2" charset="-79"/>
                <a:cs typeface="Aharoni" panose="02010803020104030203" pitchFamily="2" charset="-79"/>
              </a:rPr>
              <a:t>March to a UNIVERSAL VACCINE…</a:t>
            </a:r>
            <a:br>
              <a:rPr lang="en-US" b="1" dirty="0">
                <a:solidFill>
                  <a:schemeClr val="bg1"/>
                </a:solidFill>
                <a:latin typeface="Aharoni" panose="02010803020104030203" pitchFamily="2" charset="-79"/>
                <a:cs typeface="Aharoni" panose="02010803020104030203" pitchFamily="2" charset="-79"/>
              </a:rPr>
            </a:br>
            <a:r>
              <a:rPr lang="en-US" b="1" dirty="0">
                <a:solidFill>
                  <a:srgbClr val="00B0F0"/>
                </a:solidFill>
                <a:latin typeface="Aharoni" panose="02010803020104030203" pitchFamily="2" charset="-79"/>
                <a:cs typeface="Aharoni" panose="02010803020104030203" pitchFamily="2" charset="-79"/>
              </a:rPr>
              <a:t>Tar on their Heels</a:t>
            </a:r>
            <a:r>
              <a:rPr lang="en-US" b="1" dirty="0">
                <a:solidFill>
                  <a:schemeClr val="bg1"/>
                </a:solidFill>
                <a:latin typeface="Aharoni" panose="02010803020104030203" pitchFamily="2" charset="-79"/>
                <a:cs typeface="Aharoni" panose="02010803020104030203" pitchFamily="2" charset="-79"/>
              </a:rPr>
              <a:t>…</a:t>
            </a:r>
            <a:r>
              <a:rPr lang="en-US" sz="6000" b="1" dirty="0">
                <a:solidFill>
                  <a:srgbClr val="C00000"/>
                </a:solidFill>
                <a:latin typeface="Chiller" panose="04020404031007020602" pitchFamily="82" charset="0"/>
                <a:cs typeface="Aharoni" panose="02010803020104030203" pitchFamily="2" charset="-79"/>
              </a:rPr>
              <a:t>Blood on their hands</a:t>
            </a:r>
            <a:endParaRPr lang="en-US" b="1" dirty="0">
              <a:solidFill>
                <a:srgbClr val="C00000"/>
              </a:solidFill>
              <a:latin typeface="Chiller" panose="04020404031007020602" pitchFamily="82" charset="0"/>
              <a:cs typeface="Aharoni" panose="02010803020104030203" pitchFamily="2" charset="-79"/>
            </a:endParaRPr>
          </a:p>
        </p:txBody>
      </p:sp>
      <p:sp>
        <p:nvSpPr>
          <p:cNvPr id="6" name="TextBox 5">
            <a:extLst>
              <a:ext uri="{FF2B5EF4-FFF2-40B4-BE49-F238E27FC236}">
                <a16:creationId xmlns:a16="http://schemas.microsoft.com/office/drawing/2014/main" id="{00E3F15A-7BDB-42B7-8872-30301F2641ED}"/>
              </a:ext>
            </a:extLst>
          </p:cNvPr>
          <p:cNvSpPr txBox="1"/>
          <p:nvPr/>
        </p:nvSpPr>
        <p:spPr>
          <a:xfrm>
            <a:off x="373626" y="1956292"/>
            <a:ext cx="1107990" cy="1200329"/>
          </a:xfrm>
          <a:prstGeom prst="rect">
            <a:avLst/>
          </a:prstGeom>
          <a:noFill/>
          <a:effectLst>
            <a:outerShdw blurRad="50800" dist="38100" dir="5400000" algn="t" rotWithShape="0">
              <a:srgbClr val="FF0000">
                <a:alpha val="81000"/>
              </a:srgbClr>
            </a:outerShdw>
          </a:effectLst>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HIV Inc</a:t>
            </a:r>
          </a:p>
          <a:p>
            <a:pPr algn="ctr"/>
            <a:r>
              <a:rPr lang="en-US" sz="2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(1984)</a:t>
            </a:r>
          </a:p>
        </p:txBody>
      </p:sp>
      <p:sp>
        <p:nvSpPr>
          <p:cNvPr id="7" name="Arrow: Right 6">
            <a:extLst>
              <a:ext uri="{FF2B5EF4-FFF2-40B4-BE49-F238E27FC236}">
                <a16:creationId xmlns:a16="http://schemas.microsoft.com/office/drawing/2014/main" id="{6A4523ED-B7AE-493A-B676-1F0ACBB49801}"/>
              </a:ext>
            </a:extLst>
          </p:cNvPr>
          <p:cNvSpPr/>
          <p:nvPr/>
        </p:nvSpPr>
        <p:spPr>
          <a:xfrm rot="1020925">
            <a:off x="1341777" y="2104103"/>
            <a:ext cx="751840" cy="46736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7F3553-EFAD-4274-B0E6-704CB60BD266}"/>
              </a:ext>
            </a:extLst>
          </p:cNvPr>
          <p:cNvSpPr txBox="1"/>
          <p:nvPr/>
        </p:nvSpPr>
        <p:spPr>
          <a:xfrm>
            <a:off x="1907459" y="2347287"/>
            <a:ext cx="1653972" cy="1569660"/>
          </a:xfrm>
          <a:prstGeom prst="rect">
            <a:avLst/>
          </a:prstGeom>
          <a:noFill/>
          <a:effectLst>
            <a:outerShdw blurRad="50800" dist="38100" dir="5400000" algn="t" rotWithShape="0">
              <a:srgbClr val="FF0000">
                <a:alpha val="81000"/>
              </a:srgbClr>
            </a:outerShdw>
          </a:effectLst>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Immunity</a:t>
            </a:r>
          </a:p>
          <a:p>
            <a:pPr algn="ctr"/>
            <a:r>
              <a:rPr lang="en-US" sz="2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Shield</a:t>
            </a:r>
          </a:p>
          <a:p>
            <a:pPr algn="ctr"/>
            <a:r>
              <a:rPr lang="en-US" sz="2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Act”</a:t>
            </a:r>
          </a:p>
          <a:p>
            <a:pPr algn="ctr"/>
            <a:r>
              <a:rPr lang="en-US" sz="2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(1986)</a:t>
            </a:r>
          </a:p>
        </p:txBody>
      </p:sp>
      <p:sp>
        <p:nvSpPr>
          <p:cNvPr id="11" name="Arrow: Right 10">
            <a:extLst>
              <a:ext uri="{FF2B5EF4-FFF2-40B4-BE49-F238E27FC236}">
                <a16:creationId xmlns:a16="http://schemas.microsoft.com/office/drawing/2014/main" id="{1BAAAB80-BE1D-446F-B5BC-2CB7EB6692B6}"/>
              </a:ext>
            </a:extLst>
          </p:cNvPr>
          <p:cNvSpPr/>
          <p:nvPr/>
        </p:nvSpPr>
        <p:spPr>
          <a:xfrm rot="1082323">
            <a:off x="3269880" y="2678305"/>
            <a:ext cx="751840" cy="46736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B5AA2D1D-6A99-4A01-9B7F-17990F0F6184}"/>
              </a:ext>
            </a:extLst>
          </p:cNvPr>
          <p:cNvSpPr/>
          <p:nvPr/>
        </p:nvSpPr>
        <p:spPr>
          <a:xfrm rot="1082323">
            <a:off x="5525400" y="3369185"/>
            <a:ext cx="751840" cy="46736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881DD49-40A5-4353-8F59-361CF574E085}"/>
              </a:ext>
            </a:extLst>
          </p:cNvPr>
          <p:cNvSpPr txBox="1"/>
          <p:nvPr/>
        </p:nvSpPr>
        <p:spPr>
          <a:xfrm>
            <a:off x="9405442" y="4331766"/>
            <a:ext cx="2422764" cy="1938992"/>
          </a:xfrm>
          <a:prstGeom prst="rect">
            <a:avLst/>
          </a:prstGeom>
          <a:noFill/>
          <a:effectLst>
            <a:outerShdw blurRad="50800" dist="38100" dir="5400000" algn="t" rotWithShape="0">
              <a:srgbClr val="FF0000">
                <a:alpha val="81000"/>
              </a:srgbClr>
            </a:outerShdw>
          </a:effectLst>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Fauci and Baric</a:t>
            </a:r>
          </a:p>
          <a:p>
            <a:pPr algn="ctr"/>
            <a:r>
              <a:rPr lang="en-US" sz="2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Make FrankenCoV…</a:t>
            </a:r>
          </a:p>
          <a:p>
            <a:pPr algn="ctr"/>
            <a:r>
              <a:rPr lang="en-US" sz="2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…and patent it</a:t>
            </a:r>
          </a:p>
          <a:p>
            <a:pPr algn="ctr"/>
            <a:r>
              <a:rPr lang="en-US" sz="2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1999 - 2002</a:t>
            </a:r>
          </a:p>
        </p:txBody>
      </p:sp>
      <p:sp>
        <p:nvSpPr>
          <p:cNvPr id="18" name="Arrow: Right 17">
            <a:extLst>
              <a:ext uri="{FF2B5EF4-FFF2-40B4-BE49-F238E27FC236}">
                <a16:creationId xmlns:a16="http://schemas.microsoft.com/office/drawing/2014/main" id="{95378040-0646-4D58-87D7-12474507ED3D}"/>
              </a:ext>
            </a:extLst>
          </p:cNvPr>
          <p:cNvSpPr/>
          <p:nvPr/>
        </p:nvSpPr>
        <p:spPr>
          <a:xfrm rot="1082323">
            <a:off x="8595358" y="4417301"/>
            <a:ext cx="751840" cy="46736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Logo&#10;&#10;Description automatically generated">
            <a:extLst>
              <a:ext uri="{FF2B5EF4-FFF2-40B4-BE49-F238E27FC236}">
                <a16:creationId xmlns:a16="http://schemas.microsoft.com/office/drawing/2014/main" id="{30C37907-C476-404E-A23D-9667DC8E6C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670" y="4541180"/>
            <a:ext cx="1780062" cy="1712137"/>
          </a:xfrm>
          <a:prstGeom prst="rect">
            <a:avLst/>
          </a:prstGeom>
        </p:spPr>
      </p:pic>
      <p:pic>
        <p:nvPicPr>
          <p:cNvPr id="1028" name="Picture 4" descr="North Carolina Flag State Sticker">
            <a:extLst>
              <a:ext uri="{FF2B5EF4-FFF2-40B4-BE49-F238E27FC236}">
                <a16:creationId xmlns:a16="http://schemas.microsoft.com/office/drawing/2014/main" id="{687E0825-2FEC-435F-B9B8-89049BA9A91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7000"/>
                    </a14:imgEffect>
                  </a14:imgLayer>
                </a14:imgProps>
              </a:ext>
              <a:ext uri="{28A0092B-C50C-407E-A947-70E740481C1C}">
                <a14:useLocalDpi xmlns:a14="http://schemas.microsoft.com/office/drawing/2010/main" val="0"/>
              </a:ext>
            </a:extLst>
          </a:blip>
          <a:srcRect/>
          <a:stretch>
            <a:fillRect/>
          </a:stretch>
        </p:blipFill>
        <p:spPr bwMode="auto">
          <a:xfrm>
            <a:off x="3581399" y="2458065"/>
            <a:ext cx="4677698" cy="4481050"/>
          </a:xfrm>
          <a:prstGeom prst="rect">
            <a:avLst/>
          </a:prstGeom>
          <a:noFill/>
          <a:effectLst>
            <a:outerShdw blurRad="50800" dist="50800" dir="5400000" algn="ctr" rotWithShape="0">
              <a:srgbClr val="000000">
                <a:alpha val="55000"/>
              </a:srgbClr>
            </a:outerShdw>
          </a:effectLst>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D7AE7C6E-29DB-48E1-8493-07CBA0E44F94}"/>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711381" y="1790853"/>
            <a:ext cx="3021026" cy="1040838"/>
          </a:xfrm>
          <a:prstGeom prst="rect">
            <a:avLst/>
          </a:prstGeom>
          <a:effectLst>
            <a:outerShdw blurRad="50800" dist="38100" dir="5400000" algn="t" rotWithShape="0">
              <a:srgbClr val="FFFF00">
                <a:alpha val="72000"/>
              </a:srgbClr>
            </a:outerShdw>
          </a:effectLst>
        </p:spPr>
      </p:pic>
      <p:sp>
        <p:nvSpPr>
          <p:cNvPr id="12" name="TextBox 11">
            <a:extLst>
              <a:ext uri="{FF2B5EF4-FFF2-40B4-BE49-F238E27FC236}">
                <a16:creationId xmlns:a16="http://schemas.microsoft.com/office/drawing/2014/main" id="{378E1E7A-E51F-4CAE-AFEE-434866370E86}"/>
              </a:ext>
            </a:extLst>
          </p:cNvPr>
          <p:cNvSpPr txBox="1"/>
          <p:nvPr/>
        </p:nvSpPr>
        <p:spPr>
          <a:xfrm>
            <a:off x="3790240" y="2514764"/>
            <a:ext cx="1929840" cy="2677656"/>
          </a:xfrm>
          <a:prstGeom prst="rect">
            <a:avLst/>
          </a:prstGeom>
          <a:noFill/>
          <a:effectLst>
            <a:outerShdw blurRad="50800" dist="38100" dir="5400000" algn="t" rotWithShape="0">
              <a:srgbClr val="FF0000">
                <a:alpha val="81000"/>
              </a:srgbClr>
            </a:outerShdw>
          </a:effectLst>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Wellcome</a:t>
            </a:r>
          </a:p>
          <a:p>
            <a:pPr algn="ctr"/>
            <a:r>
              <a:rPr lang="en-US" sz="2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AZT Patent Challenge Fails</a:t>
            </a:r>
          </a:p>
          <a:p>
            <a:pPr algn="ctr"/>
            <a:r>
              <a:rPr lang="en-US" sz="2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(1991-1996)…</a:t>
            </a:r>
          </a:p>
          <a:p>
            <a:pPr algn="ctr"/>
            <a:r>
              <a:rPr lang="en-US" sz="2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…and expires</a:t>
            </a:r>
          </a:p>
        </p:txBody>
      </p:sp>
      <p:sp>
        <p:nvSpPr>
          <p:cNvPr id="16" name="TextBox 15">
            <a:extLst>
              <a:ext uri="{FF2B5EF4-FFF2-40B4-BE49-F238E27FC236}">
                <a16:creationId xmlns:a16="http://schemas.microsoft.com/office/drawing/2014/main" id="{32B26C36-9511-4CC9-A816-90431C6C32A0}"/>
              </a:ext>
            </a:extLst>
          </p:cNvPr>
          <p:cNvSpPr txBox="1"/>
          <p:nvPr/>
        </p:nvSpPr>
        <p:spPr>
          <a:xfrm>
            <a:off x="6203403" y="2903138"/>
            <a:ext cx="2586635" cy="3046988"/>
          </a:xfrm>
          <a:prstGeom prst="rect">
            <a:avLst/>
          </a:prstGeom>
          <a:noFill/>
          <a:effectLst>
            <a:outerShdw blurRad="50800" dist="38100" dir="5400000" algn="t" rotWithShape="0">
              <a:srgbClr val="FF0000">
                <a:alpha val="81000"/>
              </a:srgbClr>
            </a:outerShdw>
          </a:effectLst>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UNC Chapel Hill Begins Gain of Function (Weaponization) of CoV for Vaccine Platform</a:t>
            </a:r>
          </a:p>
          <a:p>
            <a:pPr algn="ctr"/>
            <a:r>
              <a:rPr lang="en-US" sz="24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1996 - 1999</a:t>
            </a:r>
          </a:p>
        </p:txBody>
      </p:sp>
    </p:spTree>
    <p:extLst>
      <p:ext uri="{BB962C8B-B14F-4D97-AF65-F5344CB8AC3E}">
        <p14:creationId xmlns:p14="http://schemas.microsoft.com/office/powerpoint/2010/main" val="238460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a:extLst>
              <a:ext uri="{FF2B5EF4-FFF2-40B4-BE49-F238E27FC236}">
                <a16:creationId xmlns:a16="http://schemas.microsoft.com/office/drawing/2014/main" id="{C5D6C4D4-B68C-4D06-8E46-E33D11D0D64F}"/>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9000" contrast="-1000"/>
                    </a14:imgEffect>
                  </a14:imgLayer>
                </a14:imgProps>
              </a:ext>
            </a:extLst>
          </a:blip>
          <a:stretch/>
        </p:blipFill>
        <p:spPr>
          <a:xfrm>
            <a:off x="0" y="-40640"/>
            <a:ext cx="12192000" cy="6898640"/>
          </a:xfrm>
          <a:prstGeom prst="rect">
            <a:avLst/>
          </a:prstGeom>
        </p:spPr>
      </p:pic>
      <p:pic>
        <p:nvPicPr>
          <p:cNvPr id="12" name="Picture 11">
            <a:extLst>
              <a:ext uri="{FF2B5EF4-FFF2-40B4-BE49-F238E27FC236}">
                <a16:creationId xmlns:a16="http://schemas.microsoft.com/office/drawing/2014/main" id="{D04A13D8-F5CC-40DB-A7AA-BC5132205CA9}"/>
              </a:ext>
            </a:extLst>
          </p:cNvPr>
          <p:cNvPicPr>
            <a:picLocks noChangeAspect="1"/>
          </p:cNvPicPr>
          <p:nvPr/>
        </p:nvPicPr>
        <p:blipFill>
          <a:blip r:embed="rId4"/>
          <a:stretch>
            <a:fillRect/>
          </a:stretch>
        </p:blipFill>
        <p:spPr>
          <a:xfrm>
            <a:off x="2167981" y="4670837"/>
            <a:ext cx="1927502" cy="203544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8" name="Picture 17">
            <a:extLst>
              <a:ext uri="{FF2B5EF4-FFF2-40B4-BE49-F238E27FC236}">
                <a16:creationId xmlns:a16="http://schemas.microsoft.com/office/drawing/2014/main" id="{6331E167-9B1D-4CD6-9451-2A3E7009F10A}"/>
              </a:ext>
            </a:extLst>
          </p:cNvPr>
          <p:cNvPicPr>
            <a:picLocks noChangeAspect="1"/>
          </p:cNvPicPr>
          <p:nvPr/>
        </p:nvPicPr>
        <p:blipFill>
          <a:blip r:embed="rId5"/>
          <a:stretch>
            <a:fillRect/>
          </a:stretch>
        </p:blipFill>
        <p:spPr>
          <a:xfrm>
            <a:off x="6056670" y="2089027"/>
            <a:ext cx="3680481" cy="200386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26" name="Picture 2" descr="Sequoia Pharmaceuticals Logo">
            <a:extLst>
              <a:ext uri="{FF2B5EF4-FFF2-40B4-BE49-F238E27FC236}">
                <a16:creationId xmlns:a16="http://schemas.microsoft.com/office/drawing/2014/main" id="{706E63F9-20B4-4741-8F47-98976A4592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1360" y="2128780"/>
            <a:ext cx="1619250" cy="1619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3EFBAA-9AA6-43E0-9AD3-DFFC4B9B6E1F}"/>
              </a:ext>
            </a:extLst>
          </p:cNvPr>
          <p:cNvSpPr>
            <a:spLocks noGrp="1"/>
          </p:cNvSpPr>
          <p:nvPr>
            <p:ph type="title"/>
          </p:nvPr>
        </p:nvSpPr>
        <p:spPr>
          <a:xfrm>
            <a:off x="680884" y="345461"/>
            <a:ext cx="10515600" cy="1325563"/>
          </a:xfrm>
        </p:spPr>
        <p:txBody>
          <a:bodyPr/>
          <a:lstStyle/>
          <a:p>
            <a:r>
              <a:rPr lang="en-US" b="1" dirty="0">
                <a:solidFill>
                  <a:schemeClr val="bg1"/>
                </a:solidFill>
                <a:effectLst>
                  <a:outerShdw blurRad="38100" dist="38100" dir="2700000" algn="tl">
                    <a:srgbClr val="000000">
                      <a:alpha val="43137"/>
                    </a:srgbClr>
                  </a:outerShdw>
                </a:effectLst>
                <a:latin typeface="High Tower Text" panose="02040502050506030303" pitchFamily="18" charset="0"/>
              </a:rPr>
              <a:t>The </a:t>
            </a:r>
            <a:r>
              <a:rPr lang="en-US" b="1" dirty="0">
                <a:solidFill>
                  <a:srgbClr val="C00000"/>
                </a:solidFill>
                <a:effectLst>
                  <a:outerShdw blurRad="38100" dist="38100" dir="2700000" algn="tl">
                    <a:srgbClr val="000000">
                      <a:alpha val="43137"/>
                    </a:srgbClr>
                  </a:outerShdw>
                </a:effectLst>
                <a:latin typeface="High Tower Text" panose="02040502050506030303" pitchFamily="18" charset="0"/>
              </a:rPr>
              <a:t>COVID</a:t>
            </a:r>
            <a:r>
              <a:rPr lang="en-US" b="1" dirty="0">
                <a:effectLst>
                  <a:outerShdw blurRad="38100" dist="38100" dir="2700000" algn="tl">
                    <a:srgbClr val="000000">
                      <a:alpha val="43137"/>
                    </a:srgbClr>
                  </a:outerShdw>
                </a:effectLst>
                <a:latin typeface="High Tower Text" panose="02040502050506030303" pitchFamily="18" charset="0"/>
              </a:rPr>
              <a:t> </a:t>
            </a:r>
            <a:r>
              <a:rPr lang="en-US" b="1" dirty="0">
                <a:solidFill>
                  <a:schemeClr val="bg1"/>
                </a:solidFill>
                <a:effectLst>
                  <a:outerShdw blurRad="38100" dist="38100" dir="2700000" algn="tl">
                    <a:srgbClr val="000000">
                      <a:alpha val="43137"/>
                    </a:srgbClr>
                  </a:outerShdw>
                </a:effectLst>
                <a:latin typeface="High Tower Text" panose="02040502050506030303" pitchFamily="18" charset="0"/>
              </a:rPr>
              <a:t>World at VAX</a:t>
            </a:r>
            <a:endParaRPr lang="en-US" dirty="0">
              <a:solidFill>
                <a:schemeClr val="bg1"/>
              </a:solidFill>
            </a:endParaRPr>
          </a:p>
        </p:txBody>
      </p:sp>
      <p:pic>
        <p:nvPicPr>
          <p:cNvPr id="5" name="Picture 4">
            <a:extLst>
              <a:ext uri="{FF2B5EF4-FFF2-40B4-BE49-F238E27FC236}">
                <a16:creationId xmlns:a16="http://schemas.microsoft.com/office/drawing/2014/main" id="{D9CF8A2F-F593-4CD2-B6F0-0C14EC5F7788}"/>
              </a:ext>
            </a:extLst>
          </p:cNvPr>
          <p:cNvPicPr>
            <a:picLocks noChangeAspect="1"/>
          </p:cNvPicPr>
          <p:nvPr/>
        </p:nvPicPr>
        <p:blipFill>
          <a:blip r:embed="rId7"/>
          <a:stretch>
            <a:fillRect/>
          </a:stretch>
        </p:blipFill>
        <p:spPr>
          <a:xfrm>
            <a:off x="6289540" y="4576068"/>
            <a:ext cx="1415579" cy="18738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2" descr="Axel van Trotsenburg Twitterissä: &quot;Today, there is an increasing risk of  widespread epidemics, and the world remains unprepared. We must invest in  stronger institutions + health systems to promote resilience, economic  stability">
            <a:extLst>
              <a:ext uri="{FF2B5EF4-FFF2-40B4-BE49-F238E27FC236}">
                <a16:creationId xmlns:a16="http://schemas.microsoft.com/office/drawing/2014/main" id="{75EEB449-5EBD-4372-BD0E-EE0E45C5C8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86890" y="1956436"/>
            <a:ext cx="1839140" cy="220566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691F5A9-3D02-4B01-AE90-182611D0A5F4}"/>
              </a:ext>
            </a:extLst>
          </p:cNvPr>
          <p:cNvPicPr>
            <a:picLocks noChangeAspect="1"/>
          </p:cNvPicPr>
          <p:nvPr/>
        </p:nvPicPr>
        <p:blipFill>
          <a:blip r:embed="rId9"/>
          <a:stretch>
            <a:fillRect/>
          </a:stretch>
        </p:blipFill>
        <p:spPr>
          <a:xfrm>
            <a:off x="3947143" y="3367258"/>
            <a:ext cx="2580319" cy="15136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9">
            <a:extLst>
              <a:ext uri="{FF2B5EF4-FFF2-40B4-BE49-F238E27FC236}">
                <a16:creationId xmlns:a16="http://schemas.microsoft.com/office/drawing/2014/main" id="{B201D75C-82D2-41CD-8790-FE4AB3868D2E}"/>
              </a:ext>
            </a:extLst>
          </p:cNvPr>
          <p:cNvPicPr>
            <a:picLocks noChangeAspect="1"/>
          </p:cNvPicPr>
          <p:nvPr/>
        </p:nvPicPr>
        <p:blipFill>
          <a:blip r:embed="rId10"/>
          <a:stretch>
            <a:fillRect/>
          </a:stretch>
        </p:blipFill>
        <p:spPr>
          <a:xfrm>
            <a:off x="1979458" y="1650803"/>
            <a:ext cx="1718910" cy="22597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a:extLst>
              <a:ext uri="{FF2B5EF4-FFF2-40B4-BE49-F238E27FC236}">
                <a16:creationId xmlns:a16="http://schemas.microsoft.com/office/drawing/2014/main" id="{C3B2E972-F41E-42E7-A448-E18CCD2A0500}"/>
              </a:ext>
            </a:extLst>
          </p:cNvPr>
          <p:cNvPicPr>
            <a:picLocks noChangeAspect="1"/>
          </p:cNvPicPr>
          <p:nvPr/>
        </p:nvPicPr>
        <p:blipFill>
          <a:blip r:embed="rId11"/>
          <a:stretch>
            <a:fillRect/>
          </a:stretch>
        </p:blipFill>
        <p:spPr>
          <a:xfrm>
            <a:off x="7761587" y="4601108"/>
            <a:ext cx="2403023" cy="181935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6" name="Picture 15">
            <a:extLst>
              <a:ext uri="{FF2B5EF4-FFF2-40B4-BE49-F238E27FC236}">
                <a16:creationId xmlns:a16="http://schemas.microsoft.com/office/drawing/2014/main" id="{69BE72AB-C3B6-4061-BED5-551D2F81AC85}"/>
              </a:ext>
            </a:extLst>
          </p:cNvPr>
          <p:cNvPicPr>
            <a:picLocks noChangeAspect="1"/>
          </p:cNvPicPr>
          <p:nvPr/>
        </p:nvPicPr>
        <p:blipFill>
          <a:blip r:embed="rId12"/>
          <a:stretch>
            <a:fillRect/>
          </a:stretch>
        </p:blipFill>
        <p:spPr>
          <a:xfrm>
            <a:off x="10745481" y="4323820"/>
            <a:ext cx="1332398" cy="22176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0" name="Picture 19">
            <a:extLst>
              <a:ext uri="{FF2B5EF4-FFF2-40B4-BE49-F238E27FC236}">
                <a16:creationId xmlns:a16="http://schemas.microsoft.com/office/drawing/2014/main" id="{F026C192-C2A4-43AC-A35A-9855161D92A2}"/>
              </a:ext>
            </a:extLst>
          </p:cNvPr>
          <p:cNvPicPr>
            <a:picLocks noChangeAspect="1"/>
          </p:cNvPicPr>
          <p:nvPr/>
        </p:nvPicPr>
        <p:blipFill>
          <a:blip r:embed="rId13"/>
          <a:stretch>
            <a:fillRect/>
          </a:stretch>
        </p:blipFill>
        <p:spPr>
          <a:xfrm>
            <a:off x="147400" y="3965158"/>
            <a:ext cx="2112991" cy="152124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28" name="Picture 4" descr="Pfizer | Logopedia | Fandom">
            <a:extLst>
              <a:ext uri="{FF2B5EF4-FFF2-40B4-BE49-F238E27FC236}">
                <a16:creationId xmlns:a16="http://schemas.microsoft.com/office/drawing/2014/main" id="{BE4D597A-F9A9-4B3D-8EC5-A361DA6D001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5471" y="2831231"/>
            <a:ext cx="1479140" cy="8763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avi, the Vaccine Alliance">
            <a:extLst>
              <a:ext uri="{FF2B5EF4-FFF2-40B4-BE49-F238E27FC236}">
                <a16:creationId xmlns:a16="http://schemas.microsoft.com/office/drawing/2014/main" id="{D7B7A468-B335-4153-A704-3324AEF6424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74996" y="5102942"/>
            <a:ext cx="1784089" cy="152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20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F626BE29-025B-4D4D-B14E-1EF18AA73CD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49000" contrast="-1000"/>
                    </a14:imgEffect>
                  </a14:imgLayer>
                </a14:imgProps>
              </a:ext>
            </a:extLst>
          </a:blip>
          <a:stretch/>
        </p:blipFill>
        <p:spPr>
          <a:xfrm>
            <a:off x="0" y="-40640"/>
            <a:ext cx="12192000" cy="6898640"/>
          </a:xfrm>
          <a:prstGeom prst="rect">
            <a:avLst/>
          </a:prstGeom>
        </p:spPr>
      </p:pic>
      <p:pic>
        <p:nvPicPr>
          <p:cNvPr id="7" name="Picture 6">
            <a:extLst>
              <a:ext uri="{FF2B5EF4-FFF2-40B4-BE49-F238E27FC236}">
                <a16:creationId xmlns:a16="http://schemas.microsoft.com/office/drawing/2014/main" id="{E2A09A61-BDCB-44E6-948F-C74AECE57E05}"/>
              </a:ext>
            </a:extLst>
          </p:cNvPr>
          <p:cNvPicPr>
            <a:picLocks noChangeAspect="1"/>
          </p:cNvPicPr>
          <p:nvPr/>
        </p:nvPicPr>
        <p:blipFill>
          <a:blip r:embed="rId4"/>
          <a:stretch>
            <a:fillRect/>
          </a:stretch>
        </p:blipFill>
        <p:spPr>
          <a:xfrm rot="463364">
            <a:off x="7925417" y="1883388"/>
            <a:ext cx="3718550" cy="43448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a:extLst>
              <a:ext uri="{FF2B5EF4-FFF2-40B4-BE49-F238E27FC236}">
                <a16:creationId xmlns:a16="http://schemas.microsoft.com/office/drawing/2014/main" id="{4D12482A-F3DA-4E8B-9BA2-A58F65506DB9}"/>
              </a:ext>
            </a:extLst>
          </p:cNvPr>
          <p:cNvPicPr>
            <a:picLocks noChangeAspect="1"/>
          </p:cNvPicPr>
          <p:nvPr/>
        </p:nvPicPr>
        <p:blipFill>
          <a:blip r:embed="rId5"/>
          <a:stretch>
            <a:fillRect/>
          </a:stretch>
        </p:blipFill>
        <p:spPr>
          <a:xfrm rot="20779846">
            <a:off x="543594" y="1829817"/>
            <a:ext cx="3711720" cy="433383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a:extLst>
              <a:ext uri="{FF2B5EF4-FFF2-40B4-BE49-F238E27FC236}">
                <a16:creationId xmlns:a16="http://schemas.microsoft.com/office/drawing/2014/main" id="{C6A979F6-9ED3-4E95-9A7E-BB11BE218B28}"/>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What’s the Evidence?... </a:t>
            </a:r>
            <a:r>
              <a:rPr lang="en-US" sz="2800" i="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that Senator Rand Paul cannot seem to find</a:t>
            </a:r>
            <a:endParaRPr lang="en-US" i="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C0D6C1E2-92FF-40FB-A38B-1BFFF7EFC091}"/>
              </a:ext>
            </a:extLst>
          </p:cNvPr>
          <p:cNvSpPr>
            <a:spLocks noGrp="1"/>
          </p:cNvSpPr>
          <p:nvPr>
            <p:ph idx="1"/>
          </p:nvPr>
        </p:nvSpPr>
        <p:spPr>
          <a:xfrm>
            <a:off x="4371190" y="1543578"/>
            <a:ext cx="3647090" cy="4351338"/>
          </a:xfrm>
          <a:effectLst>
            <a:outerShdw blurRad="50800" dist="50800" dir="5400000" sx="200000" sy="200000" algn="ctr" rotWithShape="0">
              <a:srgbClr val="002060"/>
            </a:outerShdw>
          </a:effectLst>
        </p:spPr>
        <p:txBody>
          <a:bodyPr>
            <a:normAutofit/>
          </a:bodyPr>
          <a:lstStyle/>
          <a:p>
            <a:pPr marL="0" indent="0" algn="ctr">
              <a:buNone/>
            </a:pPr>
            <a:r>
              <a:rPr lang="en-US"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Weaponization of Coronavirus through Gain of Function</a:t>
            </a:r>
          </a:p>
          <a:p>
            <a:pPr marL="0" indent="0" algn="ctr">
              <a:buNone/>
            </a:pPr>
            <a:endParaRPr lang="en-US"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marL="0" indent="0" algn="ctr">
              <a:buNone/>
            </a:pPr>
            <a:r>
              <a:rPr lang="en-US"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“Smoking Gun”</a:t>
            </a:r>
          </a:p>
          <a:p>
            <a:pPr marL="0" indent="0" algn="ctr">
              <a:buNone/>
            </a:pPr>
            <a:r>
              <a:rPr lang="en-US"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“Novel functions in virus pathogenesis </a:t>
            </a:r>
            <a:r>
              <a:rPr lang="en-US" i="1"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in vivo”</a:t>
            </a:r>
            <a:endParaRPr lang="en-US"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8" name="Arrow: Left 7">
            <a:extLst>
              <a:ext uri="{FF2B5EF4-FFF2-40B4-BE49-F238E27FC236}">
                <a16:creationId xmlns:a16="http://schemas.microsoft.com/office/drawing/2014/main" id="{B436DF08-1547-4618-AFA1-D92E645E79AC}"/>
              </a:ext>
            </a:extLst>
          </p:cNvPr>
          <p:cNvSpPr/>
          <p:nvPr/>
        </p:nvSpPr>
        <p:spPr>
          <a:xfrm>
            <a:off x="3198309" y="4585457"/>
            <a:ext cx="1289608" cy="123178"/>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ADBC6AC-9FBD-4472-A37A-0AAC1E59994E}"/>
              </a:ext>
            </a:extLst>
          </p:cNvPr>
          <p:cNvSpPr/>
          <p:nvPr/>
        </p:nvSpPr>
        <p:spPr>
          <a:xfrm>
            <a:off x="8986344" y="3720661"/>
            <a:ext cx="1471449" cy="10825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318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447</Words>
  <Application>Microsoft Office PowerPoint</Application>
  <PresentationFormat>Widescreen</PresentationFormat>
  <Paragraphs>31</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Aharoni</vt:lpstr>
      <vt:lpstr>Arial</vt:lpstr>
      <vt:lpstr>Calibri</vt:lpstr>
      <vt:lpstr>Calibri Light</vt:lpstr>
      <vt:lpstr>Chiller</vt:lpstr>
      <vt:lpstr>High Tower Text</vt:lpstr>
      <vt:lpstr>Office Theme</vt:lpstr>
      <vt:lpstr>PowerPoint Presentation</vt:lpstr>
      <vt:lpstr>PowerPoint Presentation</vt:lpstr>
      <vt:lpstr>March to a UNIVERSAL VACCINE… Tar on their Heels…Blood on their hands</vt:lpstr>
      <vt:lpstr>The COVID World at VAX</vt:lpstr>
      <vt:lpstr>What’s the Evidence?... that Senator Rand Paul cannot seem to find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Martin</dc:creator>
  <cp:lastModifiedBy>David Martin</cp:lastModifiedBy>
  <cp:revision>1</cp:revision>
  <dcterms:created xsi:type="dcterms:W3CDTF">2022-02-06T18:19:16Z</dcterms:created>
  <dcterms:modified xsi:type="dcterms:W3CDTF">2022-02-06T18:23:02Z</dcterms:modified>
</cp:coreProperties>
</file>